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0" r:id="rId2"/>
    <p:sldId id="257" r:id="rId3"/>
    <p:sldId id="273" r:id="rId4"/>
    <p:sldId id="274" r:id="rId5"/>
    <p:sldId id="275" r:id="rId6"/>
    <p:sldId id="276" r:id="rId7"/>
    <p:sldId id="282" r:id="rId8"/>
    <p:sldId id="277" r:id="rId9"/>
    <p:sldId id="278" r:id="rId10"/>
    <p:sldId id="281" r:id="rId11"/>
    <p:sldId id="279" r:id="rId12"/>
    <p:sldId id="280" r:id="rId13"/>
    <p:sldId id="272" r:id="rId14"/>
  </p:sldIdLst>
  <p:sldSz cx="9144000" cy="5143500" type="screen16x9"/>
  <p:notesSz cx="6858000" cy="9144000"/>
  <p:defaultTextStyle>
    <a:defPPr>
      <a:defRPr lang="nl-NL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08"/>
    <p:restoredTop sz="93702"/>
  </p:normalViewPr>
  <p:slideViewPr>
    <p:cSldViewPr snapToGrid="0" snapToObjects="1">
      <p:cViewPr varScale="1">
        <p:scale>
          <a:sx n="137" d="100"/>
          <a:sy n="137" d="100"/>
        </p:scale>
        <p:origin x="792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6E8D1F9-0560-4708-B839-78E69204B097}" type="datetimeFigureOut">
              <a:rPr lang="nl-NL" altLang="en-US"/>
              <a:pPr/>
              <a:t>23-04-18</a:t>
            </a:fld>
            <a:endParaRPr lang="nl-NL" alt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54BBB82-3DA9-4274-AB81-13D0C36EDAD4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2290943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0622E8B-BD59-4D8E-BB11-490C1FF5BC35}" type="datetimeFigureOut">
              <a:rPr lang="nl-NL" altLang="en-US"/>
              <a:pPr/>
              <a:t>23-04-18</a:t>
            </a:fld>
            <a:endParaRPr lang="nl-NL" alt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/>
              <a:t>Klik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7077498-6E17-4CA7-8110-5511361D9A71}" type="slidenum">
              <a:rPr lang="nl-NL" altLang="en-US"/>
              <a:pPr/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4323479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7"/>
          <p:cNvSpPr/>
          <p:nvPr/>
        </p:nvSpPr>
        <p:spPr>
          <a:xfrm>
            <a:off x="0" y="0"/>
            <a:ext cx="9144000" cy="5187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800" dirty="0"/>
          </a:p>
        </p:txBody>
      </p:sp>
      <p:pic>
        <p:nvPicPr>
          <p:cNvPr id="5" name="Afbeelding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8663"/>
            <a:ext cx="91440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hoek 10"/>
          <p:cNvSpPr/>
          <p:nvPr/>
        </p:nvSpPr>
        <p:spPr>
          <a:xfrm>
            <a:off x="1947863" y="1193800"/>
            <a:ext cx="5338762" cy="2916238"/>
          </a:xfrm>
          <a:prstGeom prst="rect">
            <a:avLst/>
          </a:prstGeom>
          <a:solidFill>
            <a:srgbClr val="3434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NL" sz="1800"/>
          </a:p>
        </p:txBody>
      </p:sp>
      <p:pic>
        <p:nvPicPr>
          <p:cNvPr id="7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206375"/>
            <a:ext cx="1260475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2247755" y="1524899"/>
            <a:ext cx="4830379" cy="353615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2000" b="0" i="0">
                <a:solidFill>
                  <a:srgbClr val="EF8008"/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3" name="Tijdelijke aanduiding voor tekst 2"/>
          <p:cNvSpPr>
            <a:spLocks noGrp="1"/>
          </p:cNvSpPr>
          <p:nvPr>
            <p:ph idx="1"/>
          </p:nvPr>
        </p:nvSpPr>
        <p:spPr>
          <a:xfrm>
            <a:off x="2247754" y="1853641"/>
            <a:ext cx="4838846" cy="1957903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4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4000" b="1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4000" b="1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4000" b="1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4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126007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content/imag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6"/>
          <p:cNvSpPr txBox="1">
            <a:spLocks noChangeArrowheads="1"/>
          </p:cNvSpPr>
          <p:nvPr/>
        </p:nvSpPr>
        <p:spPr bwMode="auto">
          <a:xfrm>
            <a:off x="2197100" y="1809750"/>
            <a:ext cx="35099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endParaRPr lang="nl-NL" sz="1800"/>
          </a:p>
        </p:txBody>
      </p:sp>
      <p:sp>
        <p:nvSpPr>
          <p:cNvPr id="8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1" y="205978"/>
            <a:ext cx="7040563" cy="1137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lvl="0"/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9" name="Tijdelijke aanduiding voor tekst 2"/>
          <p:cNvSpPr>
            <a:spLocks noGrp="1"/>
          </p:cNvSpPr>
          <p:nvPr>
            <p:ph idx="1"/>
          </p:nvPr>
        </p:nvSpPr>
        <p:spPr bwMode="auto">
          <a:xfrm>
            <a:off x="457200" y="1416651"/>
            <a:ext cx="8229600" cy="3177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3186069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enumer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1" y="205978"/>
            <a:ext cx="7040563" cy="1137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lvl="0"/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13" name="Tijdelijke aanduiding voor tekst 2"/>
          <p:cNvSpPr>
            <a:spLocks noGrp="1"/>
          </p:cNvSpPr>
          <p:nvPr>
            <p:ph idx="1"/>
          </p:nvPr>
        </p:nvSpPr>
        <p:spPr bwMode="auto">
          <a:xfrm>
            <a:off x="457200" y="1416651"/>
            <a:ext cx="8229600" cy="3177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88692096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7"/>
          <p:cNvSpPr>
            <a:spLocks noChangeArrowheads="1"/>
          </p:cNvSpPr>
          <p:nvPr/>
        </p:nvSpPr>
        <p:spPr bwMode="auto">
          <a:xfrm>
            <a:off x="0" y="-14288"/>
            <a:ext cx="9144000" cy="51641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nl-NL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5" name="Afbeelding 10" descr="crystal_slider_eindpagina_v1.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4090988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9600"/>
            <a:ext cx="9144000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206375"/>
            <a:ext cx="1260475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Afbeelding 12" descr="flag_yellow_rgb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400" y="4773613"/>
            <a:ext cx="406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80516" y="966427"/>
            <a:ext cx="7040563" cy="1501133"/>
          </a:xfrm>
        </p:spPr>
        <p:txBody>
          <a:bodyPr anchor="t"/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"/>
          </p:nvPr>
        </p:nvSpPr>
        <p:spPr>
          <a:xfrm>
            <a:off x="880515" y="2467560"/>
            <a:ext cx="7040564" cy="1279898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742950" indent="-285750">
              <a:buFont typeface="Arial"/>
              <a:buChar char="•"/>
              <a:defRPr/>
            </a:lvl2pPr>
            <a:lvl3pPr marL="914400" indent="0">
              <a:buFontTx/>
              <a:buNone/>
              <a:defRPr/>
            </a:lvl3pPr>
            <a:lvl4pPr marL="1600200" indent="-228600">
              <a:buFont typeface="Arial"/>
              <a:buChar char="•"/>
              <a:defRPr/>
            </a:lvl4pPr>
            <a:lvl5pPr marL="2057400" indent="-228600">
              <a:buFont typeface="Arial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242966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03713"/>
            <a:ext cx="9144000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7040563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1028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416050"/>
            <a:ext cx="8229600" cy="317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Klik om de tekststijl van het model te bewerken</a:t>
            </a:r>
          </a:p>
          <a:p>
            <a:pPr lvl="1"/>
            <a:r>
              <a:rPr lang="nl-NL" altLang="en-US"/>
              <a:t>Tweede niveau</a:t>
            </a:r>
          </a:p>
          <a:p>
            <a:pPr lvl="2"/>
            <a:r>
              <a:rPr lang="nl-NL" altLang="en-US"/>
              <a:t>Derde niveau</a:t>
            </a:r>
          </a:p>
          <a:p>
            <a:pPr lvl="3"/>
            <a:r>
              <a:rPr lang="nl-NL" altLang="en-US"/>
              <a:t>Vierde niveau</a:t>
            </a:r>
          </a:p>
          <a:p>
            <a:pPr lvl="4"/>
            <a:r>
              <a:rPr lang="nl-NL" altLang="en-US"/>
              <a:t>Vijfde niveau</a:t>
            </a:r>
          </a:p>
        </p:txBody>
      </p:sp>
      <p:sp>
        <p:nvSpPr>
          <p:cNvPr id="9" name="Tijdelijke aanduiding voor voettekst 4"/>
          <p:cNvSpPr txBox="1">
            <a:spLocks/>
          </p:cNvSpPr>
          <p:nvPr/>
        </p:nvSpPr>
        <p:spPr>
          <a:xfrm>
            <a:off x="471488" y="4832350"/>
            <a:ext cx="2895600" cy="273050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100" b="0" i="0" kern="1200" dirty="0" err="1" smtClean="0">
                <a:solidFill>
                  <a:schemeClr val="bg1"/>
                </a:solidFill>
                <a:latin typeface="Avenir LT Std 55 Roman"/>
                <a:ea typeface="ＭＳ Ｐゴシック" charset="0"/>
                <a:cs typeface="Avenir LT Std 55 Roman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nl-NL">
                <a:latin typeface="+mn-lt"/>
              </a:rPr>
              <a:t>www.projectfires.eu</a:t>
            </a:r>
          </a:p>
        </p:txBody>
      </p:sp>
      <p:pic>
        <p:nvPicPr>
          <p:cNvPr id="1030" name="Afbeelding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206375"/>
            <a:ext cx="1260475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Afbeelding 1" descr="flag_yellow_rgb.ep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400" y="4773613"/>
            <a:ext cx="406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0" r:id="rId3"/>
    <p:sldLayoutId id="2147483683" r:id="rId4"/>
  </p:sldLayoutIdLst>
  <p:transition spd="slow">
    <p:push dir="u"/>
  </p:transition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rgbClr val="002087"/>
          </a:solidFill>
          <a:latin typeface="+mj-lt"/>
          <a:ea typeface="MS PGothic" pitchFamily="34" charset="-128"/>
          <a:cs typeface="Avenir LT Std 85 Heavy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2087"/>
          </a:solidFill>
          <a:latin typeface="Calibri" charset="0"/>
          <a:ea typeface="MS PGothic" pitchFamily="34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2087"/>
          </a:solidFill>
          <a:latin typeface="Calibri" charset="0"/>
          <a:ea typeface="MS PGothic" pitchFamily="34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2087"/>
          </a:solidFill>
          <a:latin typeface="Calibri" charset="0"/>
          <a:ea typeface="MS PGothic" pitchFamily="34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2087"/>
          </a:solidFill>
          <a:latin typeface="Calibri" charset="0"/>
          <a:ea typeface="MS PGothic" pitchFamily="34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2087"/>
          </a:solidFill>
          <a:latin typeface="Avenir LT Std 85 Heavy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2087"/>
          </a:solidFill>
          <a:latin typeface="Avenir LT Std 85 Heavy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2087"/>
          </a:solidFill>
          <a:latin typeface="Avenir LT Std 85 Heavy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2087"/>
          </a:solidFill>
          <a:latin typeface="Avenir LT Std 85 Heavy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MS PGothic" pitchFamily="34" charset="-128"/>
          <a:cs typeface="Avenir LT Std 55 Roman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Calibri"/>
          <a:ea typeface="MS PGothic" pitchFamily="34" charset="-128"/>
          <a:cs typeface="Calibri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Calibri"/>
          <a:ea typeface="Calibri" charset="0"/>
          <a:cs typeface="Calibri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Calibri"/>
          <a:ea typeface="Calibri" charset="0"/>
          <a:cs typeface="Calibri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Calibri"/>
          <a:ea typeface="Calibri" charset="0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jdelijke aanduiding voor inhoud 2"/>
          <p:cNvSpPr>
            <a:spLocks noGrp="1"/>
          </p:cNvSpPr>
          <p:nvPr>
            <p:ph idx="1"/>
          </p:nvPr>
        </p:nvSpPr>
        <p:spPr>
          <a:xfrm>
            <a:off x="2247900" y="1590805"/>
            <a:ext cx="4838700" cy="2220783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de-DE" altLang="en-US" dirty="0"/>
              <a:t>Die FIRES-Reform Strategie für Deutschland</a:t>
            </a:r>
          </a:p>
          <a:p>
            <a:pPr algn="ctr"/>
            <a:endParaRPr lang="de-DE" altLang="en-US" sz="2800" dirty="0"/>
          </a:p>
          <a:p>
            <a:pPr algn="ctr"/>
            <a:r>
              <a:rPr lang="de-DE" altLang="en-US" sz="2800" dirty="0"/>
              <a:t>Mark Sanders</a:t>
            </a:r>
          </a:p>
          <a:p>
            <a:pPr algn="ctr"/>
            <a:r>
              <a:rPr lang="de-DE" altLang="en-US" sz="2800" dirty="0"/>
              <a:t>Michael Fritsch</a:t>
            </a:r>
          </a:p>
          <a:p>
            <a:endParaRPr lang="de-DE" altLang="en-US" dirty="0"/>
          </a:p>
        </p:txBody>
      </p:sp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7040563" cy="921364"/>
          </a:xfrm>
        </p:spPr>
        <p:txBody>
          <a:bodyPr/>
          <a:lstStyle/>
          <a:p>
            <a:r>
              <a:rPr lang="de-DE" dirty="0"/>
              <a:t>Stand des Entrepreneurship in Deutschland: Zusammenfassung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3464" y="1133606"/>
            <a:ext cx="8229600" cy="3335757"/>
          </a:xfrm>
        </p:spPr>
        <p:txBody>
          <a:bodyPr/>
          <a:lstStyle/>
          <a:p>
            <a:pPr marL="342900" indent="-342900">
              <a:spcBef>
                <a:spcPts val="900"/>
              </a:spcBef>
              <a:buSzPct val="86000"/>
              <a:buBlip>
                <a:blip r:embed="rId2"/>
              </a:buBlip>
            </a:pPr>
            <a:r>
              <a:rPr lang="de-DE" sz="1800" dirty="0"/>
              <a:t>Deutschland ist derzeit ein ökonomisch sehr erfolgreiches „</a:t>
            </a:r>
            <a:r>
              <a:rPr lang="de-DE" sz="1800" dirty="0" err="1"/>
              <a:t>routinisiertes</a:t>
            </a:r>
            <a:r>
              <a:rPr lang="de-DE" sz="1800" dirty="0"/>
              <a:t>“ Regime.</a:t>
            </a:r>
          </a:p>
          <a:p>
            <a:pPr marL="342900" indent="-342900">
              <a:spcBef>
                <a:spcPts val="900"/>
              </a:spcBef>
              <a:buSzPct val="86000"/>
              <a:buBlip>
                <a:blip r:embed="rId2"/>
              </a:buBlip>
            </a:pPr>
            <a:r>
              <a:rPr lang="de-DE" sz="1800" dirty="0">
                <a:sym typeface="Wingdings" pitchFamily="2" charset="2"/>
              </a:rPr>
              <a:t>Im internationalen Vergleich ist das Niveau der Gründungsaktivitäten gering; die Anzahl der Gründungen zeigt seit ca. 20 Jahren einen abnehmenden Trend, insbesondere bei innovativen Gründungen.</a:t>
            </a:r>
          </a:p>
          <a:p>
            <a:pPr marL="342900" indent="-342900">
              <a:spcBef>
                <a:spcPts val="900"/>
              </a:spcBef>
              <a:buSzPct val="86000"/>
              <a:buBlip>
                <a:blip r:embed="rId2"/>
              </a:buBlip>
            </a:pPr>
            <a:r>
              <a:rPr lang="de-DE" sz="1800" dirty="0">
                <a:sym typeface="Wingdings" pitchFamily="2" charset="2"/>
              </a:rPr>
              <a:t>Hohes Maß an Risikoscheu der Bevölkerung in Bezug auf erfahrenen Betriebsrisiken und geringe Einschätzung eigener unternehmerischer Fähigkeiten.</a:t>
            </a:r>
          </a:p>
          <a:p>
            <a:pPr marL="342900" indent="-342900">
              <a:spcBef>
                <a:spcPts val="900"/>
              </a:spcBef>
              <a:buSzPct val="86000"/>
              <a:buBlip>
                <a:blip r:embed="rId2"/>
              </a:buBlip>
            </a:pPr>
            <a:r>
              <a:rPr lang="de-DE" sz="1800" dirty="0">
                <a:sym typeface="Wingdings" pitchFamily="2" charset="2"/>
              </a:rPr>
              <a:t>Der Gründungsaufwand ist im internationalen Vergleich relativ hoch.</a:t>
            </a:r>
          </a:p>
          <a:p>
            <a:pPr marL="342900" indent="-342900">
              <a:spcBef>
                <a:spcPts val="900"/>
              </a:spcBef>
              <a:buSzPct val="86000"/>
              <a:buBlip>
                <a:blip r:embed="rId2"/>
              </a:buBlip>
            </a:pPr>
            <a:r>
              <a:rPr lang="de-DE" sz="1800" dirty="0"/>
              <a:t>Erfolgsmodell „Mittelstand“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AD8C48-DA13-0740-BF6B-090EC6A4B311}"/>
              </a:ext>
            </a:extLst>
          </p:cNvPr>
          <p:cNvSpPr txBox="1"/>
          <p:nvPr/>
        </p:nvSpPr>
        <p:spPr>
          <a:xfrm rot="19912671">
            <a:off x="1428664" y="1855315"/>
            <a:ext cx="6299199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“Wer langsam geht kommt auch zum Ziel?“ </a:t>
            </a:r>
          </a:p>
          <a:p>
            <a:pPr algn="ctr"/>
            <a:r>
              <a:rPr lang="de-DE" dirty="0">
                <a:solidFill>
                  <a:srgbClr val="FF0000"/>
                </a:solidFill>
              </a:rPr>
              <a:t>Oder: </a:t>
            </a:r>
          </a:p>
          <a:p>
            <a:pPr algn="ctr"/>
            <a:r>
              <a:rPr lang="de-DE" dirty="0">
                <a:solidFill>
                  <a:srgbClr val="FF0000"/>
                </a:solidFill>
              </a:rPr>
              <a:t>“Wer nicht wagt, der nicht gewinnt!“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9647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5978"/>
            <a:ext cx="7040563" cy="789841"/>
          </a:xfrm>
        </p:spPr>
        <p:txBody>
          <a:bodyPr/>
          <a:lstStyle/>
          <a:p>
            <a:r>
              <a:rPr lang="de-DE" dirty="0"/>
              <a:t>Reformvorschläge I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1" y="1045923"/>
            <a:ext cx="8229600" cy="3517385"/>
          </a:xfrm>
        </p:spPr>
        <p:txBody>
          <a:bodyPr/>
          <a:lstStyle/>
          <a:p>
            <a:pPr marL="342900" indent="-342900">
              <a:spcBef>
                <a:spcPts val="1200"/>
              </a:spcBef>
              <a:buSzPct val="85000"/>
              <a:buBlip>
                <a:blip r:embed="rId2"/>
              </a:buBlip>
            </a:pPr>
            <a:r>
              <a:rPr lang="de-DE" dirty="0"/>
              <a:t>Schaffung einer positiven Entrepreneurship-Kultur in Schulen und Universitäten.</a:t>
            </a:r>
          </a:p>
          <a:p>
            <a:pPr marL="342900" indent="-342900">
              <a:spcBef>
                <a:spcPts val="1200"/>
              </a:spcBef>
              <a:buSzPct val="85000"/>
              <a:buBlip>
                <a:blip r:embed="rId2"/>
              </a:buBlip>
            </a:pPr>
            <a:r>
              <a:rPr lang="de-DE" dirty="0"/>
              <a:t>Ein Fokus auf Kreativität und Toleranz des Scheiterns im Bildungs- und Forschungssystems (Schulen, Hochschulen, außeruniversitäre Forschungseinrichtungen).</a:t>
            </a:r>
          </a:p>
          <a:p>
            <a:pPr marL="342900" indent="-342900">
              <a:spcBef>
                <a:spcPts val="1200"/>
              </a:spcBef>
              <a:buSzPct val="85000"/>
              <a:buBlip>
                <a:blip r:embed="rId2"/>
              </a:buBlip>
            </a:pPr>
            <a:r>
              <a:rPr lang="de-DE" dirty="0"/>
              <a:t>Abbau von übermäßigen institutionellen Gründungshemmnissen.</a:t>
            </a:r>
          </a:p>
          <a:p>
            <a:pPr marL="342900" indent="-342900">
              <a:spcBef>
                <a:spcPts val="1200"/>
              </a:spcBef>
              <a:buSzPct val="85000"/>
              <a:buBlip>
                <a:blip r:embed="rId2"/>
              </a:buBlip>
            </a:pPr>
            <a:r>
              <a:rPr lang="de-DE" dirty="0"/>
              <a:t>Zweckmäßige steuerliche Regelungen für Vermögen und Vermögensübertragung mobilisieren mehr Gründerkapital.</a:t>
            </a:r>
          </a:p>
          <a:p>
            <a:pPr marL="342900" indent="-342900">
              <a:spcBef>
                <a:spcPts val="1200"/>
              </a:spcBef>
              <a:buSzPct val="85000"/>
              <a:buBlip>
                <a:blip r:embed="rId2"/>
              </a:buBlip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0514423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Reformvorschläge II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343375"/>
            <a:ext cx="8229600" cy="3177972"/>
          </a:xfrm>
        </p:spPr>
        <p:txBody>
          <a:bodyPr/>
          <a:lstStyle/>
          <a:p>
            <a:pPr marL="342900" indent="-342900">
              <a:spcBef>
                <a:spcPts val="1200"/>
              </a:spcBef>
              <a:buSzPct val="85000"/>
              <a:buBlip>
                <a:blip r:embed="rId2"/>
              </a:buBlip>
            </a:pPr>
            <a:r>
              <a:rPr lang="de-DE" dirty="0"/>
              <a:t>Verbesserung der Funktionsfähigkeit des Marktes für Unternehmensbeteiligungen für Exits und Leichtregulierung der Crowdfunding-Plattformen.</a:t>
            </a:r>
          </a:p>
          <a:p>
            <a:pPr marL="342900" indent="-342900">
              <a:spcBef>
                <a:spcPts val="1200"/>
              </a:spcBef>
              <a:buSzPct val="85000"/>
              <a:buBlip>
                <a:blip r:embed="rId2"/>
              </a:buBlip>
            </a:pPr>
            <a:r>
              <a:rPr lang="de-DE" dirty="0"/>
              <a:t>Reformen des Arbeitsrechts (befristete vs. unbefristete Verträge) und Sozialversicherung müssten ein gleichartige Bedingungen für den Wettbewerb um Talente schaffen.</a:t>
            </a:r>
          </a:p>
          <a:p>
            <a:pPr marL="342900" indent="-342900">
              <a:spcBef>
                <a:spcPts val="1200"/>
              </a:spcBef>
              <a:buSzPct val="85000"/>
              <a:buBlip>
                <a:blip r:embed="rId2"/>
              </a:buBlip>
            </a:pPr>
            <a:r>
              <a:rPr lang="de-DE" dirty="0"/>
              <a:t>Zweckmäßige Regelung der Altersvorsorge und andere Sozialleistungen für Selbständige.</a:t>
            </a:r>
          </a:p>
        </p:txBody>
      </p:sp>
    </p:spTree>
    <p:extLst>
      <p:ext uri="{BB962C8B-B14F-4D97-AF65-F5344CB8AC3E}">
        <p14:creationId xmlns:p14="http://schemas.microsoft.com/office/powerpoint/2010/main" val="3267902958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jdelijke aanduiding voor inhoud 2"/>
          <p:cNvSpPr>
            <a:spLocks noGrp="1"/>
          </p:cNvSpPr>
          <p:nvPr>
            <p:ph idx="1"/>
          </p:nvPr>
        </p:nvSpPr>
        <p:spPr>
          <a:xfrm>
            <a:off x="881063" y="1758009"/>
            <a:ext cx="7040562" cy="1356852"/>
          </a:xfrm>
        </p:spPr>
        <p:txBody>
          <a:bodyPr/>
          <a:lstStyle/>
          <a:p>
            <a:pPr algn="ctr"/>
            <a:r>
              <a:rPr lang="nl-NL" altLang="en-US" sz="4000" b="1" dirty="0">
                <a:solidFill>
                  <a:srgbClr val="7030A0"/>
                </a:solidFill>
              </a:rPr>
              <a:t>Thank you for your attention !</a:t>
            </a:r>
          </a:p>
        </p:txBody>
      </p:sp>
    </p:spTree>
    <p:extLst>
      <p:ext uri="{BB962C8B-B14F-4D97-AF65-F5344CB8AC3E}">
        <p14:creationId xmlns:p14="http://schemas.microsoft.com/office/powerpoint/2010/main" val="916553896"/>
      </p:ext>
    </p:extLst>
  </p:cSld>
  <p:clrMapOvr>
    <a:masterClrMapping/>
  </p:clrMapOvr>
  <p:transition spd="slow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el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7040563" cy="1136650"/>
          </a:xfrm>
        </p:spPr>
        <p:txBody>
          <a:bodyPr/>
          <a:lstStyle/>
          <a:p>
            <a:r>
              <a:rPr lang="de-DE" altLang="en-US" sz="2400" dirty="0"/>
              <a:t>Vorgehensweise</a:t>
            </a:r>
            <a:r>
              <a:rPr lang="de-DE" altLang="en-US" sz="2800" dirty="0"/>
              <a:t> (sieben Schritte)</a:t>
            </a:r>
          </a:p>
        </p:txBody>
      </p:sp>
      <p:sp>
        <p:nvSpPr>
          <p:cNvPr id="8194" name="Tijdelijke aanduiding voor inhoud 2"/>
          <p:cNvSpPr>
            <a:spLocks noGrp="1"/>
          </p:cNvSpPr>
          <p:nvPr>
            <p:ph idx="1"/>
          </p:nvPr>
        </p:nvSpPr>
        <p:spPr>
          <a:xfrm>
            <a:off x="410135" y="1052979"/>
            <a:ext cx="8229600" cy="3404721"/>
          </a:xfrm>
        </p:spPr>
        <p:txBody>
          <a:bodyPr/>
          <a:lstStyle/>
          <a:p>
            <a:pPr marL="269875" indent="-269875">
              <a:spcBef>
                <a:spcPts val="600"/>
              </a:spcBef>
              <a:buAutoNum type="arabicPeriod"/>
            </a:pPr>
            <a:r>
              <a:rPr lang="de-DE" altLang="en-US" sz="1800" dirty="0"/>
              <a:t>Bestandsaufnahme der wichtigsten für Entrepreneurship relevanten Faktoren und ihrer historischen Wurzeln.</a:t>
            </a:r>
          </a:p>
          <a:p>
            <a:pPr marL="269875" indent="-269875">
              <a:spcBef>
                <a:spcPts val="600"/>
              </a:spcBef>
              <a:buAutoNum type="arabicPeriod"/>
            </a:pPr>
            <a:r>
              <a:rPr lang="de-DE" altLang="en-US" sz="1800" dirty="0"/>
              <a:t>Bestandsaufnahme der Stärken und Schwächen des Entrepreneurship </a:t>
            </a:r>
            <a:r>
              <a:rPr lang="de-DE" altLang="en-US" sz="1800" dirty="0" err="1"/>
              <a:t>Ecosystems</a:t>
            </a:r>
            <a:r>
              <a:rPr lang="de-DE" altLang="en-US" sz="1800" dirty="0"/>
              <a:t> auf der Grundlage einer strukturierten empirischen Analyse.</a:t>
            </a:r>
          </a:p>
          <a:p>
            <a:pPr marL="269875" indent="-269875">
              <a:spcBef>
                <a:spcPts val="600"/>
              </a:spcBef>
              <a:buAutoNum type="arabicPeriod"/>
            </a:pPr>
            <a:r>
              <a:rPr lang="de-DE" altLang="en-US" sz="1800" dirty="0"/>
              <a:t>Identifikation von Gründungs- und Entwicklungsengpässen durch Befragung von Gründern.</a:t>
            </a:r>
          </a:p>
          <a:p>
            <a:pPr marL="269875" indent="-269875">
              <a:spcBef>
                <a:spcPts val="600"/>
              </a:spcBef>
              <a:buAutoNum type="arabicPeriod"/>
            </a:pPr>
            <a:r>
              <a:rPr lang="de-DE" altLang="en-US" sz="1800" dirty="0"/>
              <a:t>Identifikation möglicher Politik-Interventionen.</a:t>
            </a:r>
          </a:p>
          <a:p>
            <a:pPr marL="269875" indent="-269875">
              <a:spcBef>
                <a:spcPts val="600"/>
              </a:spcBef>
              <a:buAutoNum type="arabicPeriod"/>
            </a:pPr>
            <a:r>
              <a:rPr lang="de-DE" altLang="en-US" sz="1800" dirty="0"/>
              <a:t>Anpassung der möglichen Politik-Interventionen an nationale Gegebenheiten.</a:t>
            </a:r>
          </a:p>
          <a:p>
            <a:pPr marL="269875" indent="-269875">
              <a:spcBef>
                <a:spcPts val="600"/>
              </a:spcBef>
              <a:buAutoNum type="arabicPeriod"/>
            </a:pPr>
            <a:r>
              <a:rPr lang="de-DE" altLang="en-US" sz="1800" dirty="0"/>
              <a:t>Festlegung, welcher Akteur was ändern sollte und in welcher Reihenfolge.</a:t>
            </a:r>
          </a:p>
          <a:p>
            <a:pPr marL="269875" indent="-269875">
              <a:spcBef>
                <a:spcPts val="600"/>
              </a:spcBef>
              <a:buAutoNum type="arabicPeriod"/>
            </a:pPr>
            <a:r>
              <a:rPr lang="de-DE" altLang="en-US" sz="1800" dirty="0"/>
              <a:t>Experimentiere, evaluiere und lerne → Gehe zu Schritt 1.</a:t>
            </a:r>
          </a:p>
          <a:p>
            <a:endParaRPr lang="de-DE" altLang="en-US" sz="1800" dirty="0"/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7040563" cy="764788"/>
          </a:xfrm>
        </p:spPr>
        <p:txBody>
          <a:bodyPr/>
          <a:lstStyle/>
          <a:p>
            <a:r>
              <a:rPr lang="de-DE" sz="2400" dirty="0"/>
              <a:t>Wesentliche Charakteristika Deutschlands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1" y="920662"/>
            <a:ext cx="8229600" cy="3454755"/>
          </a:xfrm>
        </p:spPr>
        <p:txBody>
          <a:bodyPr/>
          <a:lstStyle/>
          <a:p>
            <a:pPr marL="285750" indent="-285750">
              <a:spcBef>
                <a:spcPts val="900"/>
              </a:spcBef>
              <a:spcAft>
                <a:spcPts val="0"/>
              </a:spcAft>
              <a:buSzPct val="85000"/>
              <a:buBlip>
                <a:blip r:embed="rId2"/>
              </a:buBlip>
            </a:pPr>
            <a:r>
              <a:rPr lang="de-DE" sz="1800" dirty="0"/>
              <a:t>Deutschland ist eine „koordinierte Marktwirtschaft“.</a:t>
            </a:r>
          </a:p>
          <a:p>
            <a:pPr marL="285750" indent="-285750">
              <a:spcBef>
                <a:spcPts val="900"/>
              </a:spcBef>
              <a:spcAft>
                <a:spcPts val="0"/>
              </a:spcAft>
              <a:buSzPct val="85000"/>
              <a:buBlip>
                <a:blip r:embed="rId2"/>
              </a:buBlip>
            </a:pPr>
            <a:r>
              <a:rPr lang="de-DE" sz="1800" dirty="0"/>
              <a:t>Lange Tradition dezentraler und föderaler politischer Strukturen → relativ ausbalancierte Raumstruktur.</a:t>
            </a:r>
          </a:p>
          <a:p>
            <a:pPr marL="285750" indent="-285750">
              <a:spcBef>
                <a:spcPts val="900"/>
              </a:spcBef>
              <a:spcAft>
                <a:spcPts val="0"/>
              </a:spcAft>
              <a:buSzPct val="85000"/>
              <a:buBlip>
                <a:blip r:embed="rId2"/>
              </a:buBlip>
            </a:pPr>
            <a:r>
              <a:rPr lang="de-DE" sz="1800" dirty="0"/>
              <a:t>Räumlich dezentrale und lokal eigebundene Finanzinstitute.</a:t>
            </a:r>
          </a:p>
          <a:p>
            <a:pPr marL="285750" indent="-285750">
              <a:spcBef>
                <a:spcPts val="900"/>
              </a:spcBef>
              <a:spcAft>
                <a:spcPts val="0"/>
              </a:spcAft>
              <a:buSzPct val="85000"/>
              <a:buBlip>
                <a:blip r:embed="rId2"/>
              </a:buBlip>
            </a:pPr>
            <a:r>
              <a:rPr lang="de-DE" sz="1800" dirty="0"/>
              <a:t>Vielfältige Bildungs- und Forschungslandschaft.</a:t>
            </a:r>
          </a:p>
          <a:p>
            <a:pPr marL="285750" indent="-285750">
              <a:spcBef>
                <a:spcPts val="900"/>
              </a:spcBef>
              <a:spcAft>
                <a:spcPts val="0"/>
              </a:spcAft>
              <a:buSzPct val="85000"/>
              <a:buBlip>
                <a:blip r:embed="rId2"/>
              </a:buBlip>
            </a:pPr>
            <a:r>
              <a:rPr lang="de-DE" sz="1800" dirty="0"/>
              <a:t>Starker Mittelstand mit vielen Weltmarktführern.</a:t>
            </a:r>
          </a:p>
          <a:p>
            <a:pPr marL="285750" indent="-285750">
              <a:spcBef>
                <a:spcPts val="900"/>
              </a:spcBef>
              <a:spcAft>
                <a:spcPts val="0"/>
              </a:spcAft>
              <a:buSzPct val="85000"/>
              <a:buBlip>
                <a:blip r:embed="rId2"/>
              </a:buBlip>
            </a:pPr>
            <a:r>
              <a:rPr lang="de-DE" sz="1800" dirty="0"/>
              <a:t>Im internationalen Vergleich sehr gute ökonomische Entwicklung während der letzten Jahre.</a:t>
            </a:r>
          </a:p>
          <a:p>
            <a:pPr marL="285750" indent="-285750">
              <a:spcBef>
                <a:spcPts val="900"/>
              </a:spcBef>
              <a:spcAft>
                <a:spcPts val="0"/>
              </a:spcAft>
              <a:buSzPct val="85000"/>
              <a:buBlip>
                <a:blip r:embed="rId2"/>
              </a:buBlip>
            </a:pPr>
            <a:r>
              <a:rPr lang="de-DE" sz="1800" dirty="0"/>
              <a:t>Rückgang der unternehmerischen Selbständigkeit. In den letzten 20 Jahren hat sich die Anzahl der innovativen Gründungen mehr als halbiert.</a:t>
            </a:r>
          </a:p>
          <a:p>
            <a:pPr marL="285750" indent="-285750">
              <a:spcBef>
                <a:spcPts val="900"/>
              </a:spcBef>
              <a:spcAft>
                <a:spcPts val="0"/>
              </a:spcAft>
              <a:buSzPct val="85000"/>
              <a:buBlip>
                <a:blip r:embed="rId2"/>
              </a:buBlip>
            </a:pP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402421621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5978"/>
            <a:ext cx="7040563" cy="971469"/>
          </a:xfrm>
        </p:spPr>
        <p:txBody>
          <a:bodyPr/>
          <a:lstStyle/>
          <a:p>
            <a:r>
              <a:rPr lang="de-DE" sz="2400" dirty="0"/>
              <a:t>Deutschlands </a:t>
            </a:r>
            <a:r>
              <a:rPr lang="de-DE" sz="2400" dirty="0" err="1"/>
              <a:t>Entrepreneurial</a:t>
            </a:r>
            <a:r>
              <a:rPr lang="de-DE" sz="2400" dirty="0"/>
              <a:t> </a:t>
            </a:r>
            <a:r>
              <a:rPr lang="de-DE" sz="2400" dirty="0" err="1"/>
              <a:t>Ecosystem</a:t>
            </a:r>
            <a:r>
              <a:rPr lang="de-DE" sz="2400" dirty="0"/>
              <a:t> im internationalen Vergleich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4FF865-A24D-9340-9D20-5632A3135A6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024743" y="1101247"/>
            <a:ext cx="4845050" cy="349932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28302756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5978"/>
            <a:ext cx="7040563" cy="739737"/>
          </a:xfrm>
        </p:spPr>
        <p:txBody>
          <a:bodyPr/>
          <a:lstStyle/>
          <a:p>
            <a:r>
              <a:rPr lang="de-DE" sz="2400" dirty="0"/>
              <a:t>REDI </a:t>
            </a:r>
            <a:r>
              <a:rPr lang="de-DE" sz="2400" dirty="0" err="1"/>
              <a:t>Scores</a:t>
            </a:r>
            <a:r>
              <a:rPr lang="de-DE" sz="2400" dirty="0"/>
              <a:t> für 125 EU-Regionen</a:t>
            </a:r>
          </a:p>
        </p:txBody>
      </p:sp>
      <p:pic>
        <p:nvPicPr>
          <p:cNvPr id="4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2794473" y="945715"/>
            <a:ext cx="3501025" cy="372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48888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FA2BD9-2BD9-F143-B92F-E8B16596339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826470"/>
            <a:ext cx="4409439" cy="345161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5978"/>
            <a:ext cx="7040563" cy="652055"/>
          </a:xfrm>
        </p:spPr>
        <p:txBody>
          <a:bodyPr/>
          <a:lstStyle/>
          <a:p>
            <a:r>
              <a:rPr lang="de-DE" sz="2400" dirty="0"/>
              <a:t>REDI Profile für die Bundesländer</a:t>
            </a:r>
          </a:p>
        </p:txBody>
      </p:sp>
      <p:pic>
        <p:nvPicPr>
          <p:cNvPr id="4" name="Picture 1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827" y="1318862"/>
            <a:ext cx="4698040" cy="327007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597344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7277621" cy="720948"/>
          </a:xfrm>
        </p:spPr>
        <p:txBody>
          <a:bodyPr/>
          <a:lstStyle/>
          <a:p>
            <a:r>
              <a:rPr lang="de-DE" sz="2400" dirty="0"/>
              <a:t>Wesentliche Entrepreneurship-Engpässe in den Bundesländern auf Grundlage der REDI-Analyse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CB02ED3-F5AF-3849-BCBB-FE8FCEBBF542}"/>
              </a:ext>
            </a:extLst>
          </p:cNvPr>
          <p:cNvGraphicFramePr>
            <a:graphicFrameLocks noGrp="1"/>
          </p:cNvGraphicFramePr>
          <p:nvPr/>
        </p:nvGraphicFramePr>
        <p:xfrm>
          <a:off x="1379086" y="1113724"/>
          <a:ext cx="6276473" cy="327876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441765">
                  <a:extLst>
                    <a:ext uri="{9D8B030D-6E8A-4147-A177-3AD203B41FA5}">
                      <a16:colId xmlns:a16="http://schemas.microsoft.com/office/drawing/2014/main" val="2111959976"/>
                    </a:ext>
                  </a:extLst>
                </a:gridCol>
                <a:gridCol w="666533">
                  <a:extLst>
                    <a:ext uri="{9D8B030D-6E8A-4147-A177-3AD203B41FA5}">
                      <a16:colId xmlns:a16="http://schemas.microsoft.com/office/drawing/2014/main" val="1364079798"/>
                    </a:ext>
                  </a:extLst>
                </a:gridCol>
                <a:gridCol w="4168175">
                  <a:extLst>
                    <a:ext uri="{9D8B030D-6E8A-4147-A177-3AD203B41FA5}">
                      <a16:colId xmlns:a16="http://schemas.microsoft.com/office/drawing/2014/main" val="4094205449"/>
                    </a:ext>
                  </a:extLst>
                </a:gridCol>
              </a:tblGrid>
              <a:tr h="294604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Region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89" marR="53989" marT="0" marB="0">
                    <a:solidFill>
                      <a:srgbClr val="003387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Weakest Pillars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89" marR="53989" marT="0" marB="0">
                    <a:solidFill>
                      <a:srgbClr val="003387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Weakest Variables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89" marR="53989" marT="0" marB="0">
                    <a:solidFill>
                      <a:srgbClr val="003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4451028"/>
                  </a:ext>
                </a:extLst>
              </a:tr>
              <a:tr h="147302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Hamburg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89" marR="53989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3,8,11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89" marR="53989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Business Risk, Education and Training and New Technology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89" marR="53989" marT="0" marB="0"/>
                </a:tc>
                <a:extLst>
                  <a:ext uri="{0D108BD9-81ED-4DB2-BD59-A6C34878D82A}">
                    <a16:rowId xmlns:a16="http://schemas.microsoft.com/office/drawing/2014/main" val="2765343493"/>
                  </a:ext>
                </a:extLst>
              </a:tr>
              <a:tr h="147302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Schleswig-Holstein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89" marR="53989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3,8,10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89" marR="53989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Business Risk, Education and Training and New Product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89" marR="53989" marT="0" marB="0"/>
                </a:tc>
                <a:extLst>
                  <a:ext uri="{0D108BD9-81ED-4DB2-BD59-A6C34878D82A}">
                    <a16:rowId xmlns:a16="http://schemas.microsoft.com/office/drawing/2014/main" val="3958450244"/>
                  </a:ext>
                </a:extLst>
              </a:tr>
              <a:tr h="147302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Bremen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89" marR="53989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3,8,13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89" marR="53989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Business Risk, Education and Training and Exports 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89" marR="53989" marT="0" marB="0"/>
                </a:tc>
                <a:extLst>
                  <a:ext uri="{0D108BD9-81ED-4DB2-BD59-A6C34878D82A}">
                    <a16:rowId xmlns:a16="http://schemas.microsoft.com/office/drawing/2014/main" val="3702482120"/>
                  </a:ext>
                </a:extLst>
              </a:tr>
              <a:tr h="147302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Niedersachsen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89" marR="53989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3,7,10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89" marR="53989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Business Risk, Technology Level and New Product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89" marR="53989" marT="0" marB="0"/>
                </a:tc>
                <a:extLst>
                  <a:ext uri="{0D108BD9-81ED-4DB2-BD59-A6C34878D82A}">
                    <a16:rowId xmlns:a16="http://schemas.microsoft.com/office/drawing/2014/main" val="2241658434"/>
                  </a:ext>
                </a:extLst>
              </a:tr>
              <a:tr h="147302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Nordrhein-Westphalen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89" marR="53989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3,8,11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89" marR="53989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Business Risk, Education and Training and New Technology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89" marR="53989" marT="0" marB="0"/>
                </a:tc>
                <a:extLst>
                  <a:ext uri="{0D108BD9-81ED-4DB2-BD59-A6C34878D82A}">
                    <a16:rowId xmlns:a16="http://schemas.microsoft.com/office/drawing/2014/main" val="2295558248"/>
                  </a:ext>
                </a:extLst>
              </a:tr>
              <a:tr h="251856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 err="1">
                          <a:effectLst/>
                        </a:rPr>
                        <a:t>Rheinland-Pfaltz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89" marR="53989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3,8,10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89" marR="53989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Business Risk, Education and Training, Educational Level and New Product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89" marR="53989" marT="0" marB="0"/>
                </a:tc>
                <a:extLst>
                  <a:ext uri="{0D108BD9-81ED-4DB2-BD59-A6C34878D82A}">
                    <a16:rowId xmlns:a16="http://schemas.microsoft.com/office/drawing/2014/main" val="3930631227"/>
                  </a:ext>
                </a:extLst>
              </a:tr>
              <a:tr h="147302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Hessen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89" marR="53989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3,8,10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89" marR="53989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Business Risk, Education and Training and New Product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89" marR="53989" marT="0" marB="0"/>
                </a:tc>
                <a:extLst>
                  <a:ext uri="{0D108BD9-81ED-4DB2-BD59-A6C34878D82A}">
                    <a16:rowId xmlns:a16="http://schemas.microsoft.com/office/drawing/2014/main" val="218116012"/>
                  </a:ext>
                </a:extLst>
              </a:tr>
              <a:tr h="251856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Saarland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89" marR="53989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3,8,11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89" marR="53989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Business Risk, Risk Perception, Education and Training and New Technology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89" marR="53989" marT="0" marB="0"/>
                </a:tc>
                <a:extLst>
                  <a:ext uri="{0D108BD9-81ED-4DB2-BD59-A6C34878D82A}">
                    <a16:rowId xmlns:a16="http://schemas.microsoft.com/office/drawing/2014/main" val="3570436615"/>
                  </a:ext>
                </a:extLst>
              </a:tr>
              <a:tr h="147302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Baden-Württemberg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89" marR="53989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3,8,10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89" marR="53989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Business Risk, Education and Training and New Product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89" marR="53989" marT="0" marB="0"/>
                </a:tc>
                <a:extLst>
                  <a:ext uri="{0D108BD9-81ED-4DB2-BD59-A6C34878D82A}">
                    <a16:rowId xmlns:a16="http://schemas.microsoft.com/office/drawing/2014/main" val="1784795304"/>
                  </a:ext>
                </a:extLst>
              </a:tr>
              <a:tr h="147302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Bayern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89" marR="53989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3,8,10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89" marR="53989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Business Risk, Education and Training and New Product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89" marR="53989" marT="0" marB="0"/>
                </a:tc>
                <a:extLst>
                  <a:ext uri="{0D108BD9-81ED-4DB2-BD59-A6C34878D82A}">
                    <a16:rowId xmlns:a16="http://schemas.microsoft.com/office/drawing/2014/main" val="959676503"/>
                  </a:ext>
                </a:extLst>
              </a:tr>
              <a:tr h="251856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Thüringen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89" marR="53989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1,8,11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89" marR="53989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Market Agglomeration, Education and Training, Educational Level and New Technology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89" marR="53989" marT="0" marB="0"/>
                </a:tc>
                <a:extLst>
                  <a:ext uri="{0D108BD9-81ED-4DB2-BD59-A6C34878D82A}">
                    <a16:rowId xmlns:a16="http://schemas.microsoft.com/office/drawing/2014/main" val="3829475663"/>
                  </a:ext>
                </a:extLst>
              </a:tr>
              <a:tr h="251856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Sachsen-Anhalt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89" marR="53989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1,8,10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89" marR="53989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Market Agglomeration, Education and Training and New Product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89" marR="53989" marT="0" marB="0"/>
                </a:tc>
                <a:extLst>
                  <a:ext uri="{0D108BD9-81ED-4DB2-BD59-A6C34878D82A}">
                    <a16:rowId xmlns:a16="http://schemas.microsoft.com/office/drawing/2014/main" val="3735791739"/>
                  </a:ext>
                </a:extLst>
              </a:tr>
              <a:tr h="251856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Sachsen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89" marR="53989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3,8,10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89" marR="53989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Business Risk, Risk Perception, Education and Training and New Product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89" marR="53989" marT="0" marB="0"/>
                </a:tc>
                <a:extLst>
                  <a:ext uri="{0D108BD9-81ED-4DB2-BD59-A6C34878D82A}">
                    <a16:rowId xmlns:a16="http://schemas.microsoft.com/office/drawing/2014/main" val="1414172977"/>
                  </a:ext>
                </a:extLst>
              </a:tr>
              <a:tr h="147302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Brandenburg 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89" marR="53989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3,7,10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89" marR="53989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Business Risk, Technology Level and New Product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89" marR="53989" marT="0" marB="0"/>
                </a:tc>
                <a:extLst>
                  <a:ext uri="{0D108BD9-81ED-4DB2-BD59-A6C34878D82A}">
                    <a16:rowId xmlns:a16="http://schemas.microsoft.com/office/drawing/2014/main" val="1380048282"/>
                  </a:ext>
                </a:extLst>
              </a:tr>
              <a:tr h="147302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Berlin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89" marR="53989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3,8,10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89" marR="53989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Business Risk, Education and Training and New Product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89" marR="53989" marT="0" marB="0"/>
                </a:tc>
                <a:extLst>
                  <a:ext uri="{0D108BD9-81ED-4DB2-BD59-A6C34878D82A}">
                    <a16:rowId xmlns:a16="http://schemas.microsoft.com/office/drawing/2014/main" val="2223504408"/>
                  </a:ext>
                </a:extLst>
              </a:tr>
              <a:tr h="251856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Mecklenburg-Vorpommern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89" marR="53989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1,8,14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89" marR="53989" marT="0" marB="0"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Market Agglomeration, Education and Training and Informal Investment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3989" marR="53989" marT="0" marB="0"/>
                </a:tc>
                <a:extLst>
                  <a:ext uri="{0D108BD9-81ED-4DB2-BD59-A6C34878D82A}">
                    <a16:rowId xmlns:a16="http://schemas.microsoft.com/office/drawing/2014/main" val="27727867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2074306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7277621" cy="720948"/>
          </a:xfrm>
        </p:spPr>
        <p:txBody>
          <a:bodyPr/>
          <a:lstStyle/>
          <a:p>
            <a:r>
              <a:rPr lang="de-DE" sz="2400" dirty="0"/>
              <a:t>Wesentliche Entrepreneurship-Engpässe in den Bundesländern auf Grundlage der REDI-Analyse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347758"/>
            <a:ext cx="8229600" cy="3177972"/>
          </a:xfrm>
        </p:spPr>
        <p:txBody>
          <a:bodyPr/>
          <a:lstStyle/>
          <a:p>
            <a:pPr marL="342900" indent="-342900">
              <a:spcBef>
                <a:spcPts val="1200"/>
              </a:spcBef>
              <a:spcAft>
                <a:spcPts val="600"/>
              </a:spcAft>
              <a:buSzPct val="85000"/>
              <a:buBlip>
                <a:blip r:embed="rId2"/>
              </a:buBlip>
            </a:pPr>
            <a:r>
              <a:rPr lang="de-DE" sz="2000" dirty="0"/>
              <a:t>Geringe Risikoneigung</a:t>
            </a:r>
            <a:r>
              <a:rPr lang="de-DE" dirty="0"/>
              <a:t> bzw. hohe Angst vor Scheitern als Gründungshemmnis,</a:t>
            </a:r>
            <a:endParaRPr lang="de-DE" sz="2000" dirty="0"/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SzPct val="85000"/>
              <a:buBlip>
                <a:blip r:embed="rId2"/>
              </a:buBlip>
            </a:pPr>
            <a:r>
              <a:rPr lang="de-DE" sz="2000" dirty="0"/>
              <a:t>Geringes Vertrauen in eigene unternehmerischer Kenntnisse und Fähigkeiten</a:t>
            </a:r>
            <a:r>
              <a:rPr lang="de-DE" dirty="0"/>
              <a:t>,</a:t>
            </a:r>
            <a:endParaRPr lang="de-DE" sz="2000" dirty="0"/>
          </a:p>
          <a:p>
            <a:pPr marL="342900" indent="-342900">
              <a:spcBef>
                <a:spcPts val="1200"/>
              </a:spcBef>
              <a:spcAft>
                <a:spcPts val="600"/>
              </a:spcAft>
              <a:buSzPct val="85000"/>
              <a:buBlip>
                <a:blip r:embed="rId2"/>
              </a:buBlip>
            </a:pPr>
            <a:r>
              <a:rPr lang="de-DE" sz="2000" dirty="0"/>
              <a:t>Geringer Anteil innovativer Gründungen.</a:t>
            </a:r>
          </a:p>
        </p:txBody>
      </p:sp>
    </p:spTree>
    <p:extLst>
      <p:ext uri="{BB962C8B-B14F-4D97-AF65-F5344CB8AC3E}">
        <p14:creationId xmlns:p14="http://schemas.microsoft.com/office/powerpoint/2010/main" val="864194110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Gründer nennen folgende Regulierungsbereiche als wesentliche Engpässe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40077"/>
            <a:ext cx="8229600" cy="3244241"/>
          </a:xfrm>
        </p:spPr>
        <p:txBody>
          <a:bodyPr/>
          <a:lstStyle/>
          <a:p>
            <a:pPr marL="269875" indent="-269875">
              <a:spcBef>
                <a:spcPts val="600"/>
              </a:spcBef>
              <a:buSzPct val="85000"/>
              <a:buBlip>
                <a:blip r:embed="rId2"/>
              </a:buBlip>
            </a:pPr>
            <a:r>
              <a:rPr lang="de-DE" sz="2000" dirty="0"/>
              <a:t>Umwelt</a:t>
            </a:r>
          </a:p>
          <a:p>
            <a:pPr marL="269875" indent="-269875">
              <a:spcBef>
                <a:spcPts val="600"/>
              </a:spcBef>
              <a:buSzPct val="85000"/>
              <a:buBlip>
                <a:blip r:embed="rId2"/>
              </a:buBlip>
            </a:pPr>
            <a:r>
              <a:rPr lang="de-DE" sz="2000" dirty="0"/>
              <a:t>Gebäude</a:t>
            </a:r>
          </a:p>
          <a:p>
            <a:pPr marL="269875" indent="-269875">
              <a:spcBef>
                <a:spcPts val="600"/>
              </a:spcBef>
              <a:buSzPct val="85000"/>
              <a:buBlip>
                <a:blip r:embed="rId2"/>
              </a:buBlip>
            </a:pPr>
            <a:r>
              <a:rPr lang="de-DE" sz="2000" dirty="0"/>
              <a:t>Bürokratie allgemein</a:t>
            </a:r>
          </a:p>
          <a:p>
            <a:pPr marL="269875" indent="-269875">
              <a:spcBef>
                <a:spcPts val="600"/>
              </a:spcBef>
              <a:buSzPct val="85000"/>
              <a:buBlip>
                <a:blip r:embed="rId2"/>
              </a:buBlip>
            </a:pPr>
            <a:r>
              <a:rPr lang="de-DE" sz="2000" dirty="0"/>
              <a:t>Energie</a:t>
            </a:r>
          </a:p>
          <a:p>
            <a:pPr marL="269875" indent="-269875">
              <a:spcBef>
                <a:spcPts val="600"/>
              </a:spcBef>
              <a:buSzPct val="85000"/>
              <a:buBlip>
                <a:blip r:embed="rId2"/>
              </a:buBlip>
            </a:pPr>
            <a:r>
              <a:rPr lang="de-DE" sz="2000" dirty="0"/>
              <a:t>Genehmigungen</a:t>
            </a:r>
          </a:p>
          <a:p>
            <a:pPr marL="269875" indent="-269875">
              <a:spcBef>
                <a:spcPts val="600"/>
              </a:spcBef>
              <a:buSzPct val="85000"/>
              <a:buBlip>
                <a:blip r:embed="rId2"/>
              </a:buBlip>
            </a:pPr>
            <a:r>
              <a:rPr lang="de-DE" sz="2000" dirty="0"/>
              <a:t>Berichts- und Dokumentationspflichten</a:t>
            </a:r>
          </a:p>
          <a:p>
            <a:pPr marL="269875" indent="-269875">
              <a:spcBef>
                <a:spcPts val="600"/>
              </a:spcBef>
              <a:buSzPct val="85000"/>
              <a:buBlip>
                <a:blip r:embed="rId2"/>
              </a:buBlip>
            </a:pPr>
            <a:r>
              <a:rPr lang="de-DE" sz="2000" dirty="0"/>
              <a:t>Steuerrecht allgemein</a:t>
            </a:r>
          </a:p>
          <a:p>
            <a:pPr marL="269875" indent="-269875">
              <a:spcBef>
                <a:spcPts val="600"/>
              </a:spcBef>
              <a:buSzPct val="85000"/>
              <a:buBlip>
                <a:blip r:embed="rId2"/>
              </a:buBlip>
            </a:pPr>
            <a:r>
              <a:rPr lang="de-DE" sz="2000" dirty="0"/>
              <a:t>Zwangsmitgliedschaft in der IHK</a:t>
            </a:r>
          </a:p>
        </p:txBody>
      </p:sp>
    </p:spTree>
    <p:extLst>
      <p:ext uri="{BB962C8B-B14F-4D97-AF65-F5344CB8AC3E}">
        <p14:creationId xmlns:p14="http://schemas.microsoft.com/office/powerpoint/2010/main" val="1277967781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fires_template_ppt_v1.0">
  <a:themeElements>
    <a:clrScheme name="Aangepast 1">
      <a:dk1>
        <a:sysClr val="windowText" lastClr="000000"/>
      </a:dk1>
      <a:lt1>
        <a:sysClr val="window" lastClr="FFFFFF"/>
      </a:lt1>
      <a:dk2>
        <a:srgbClr val="002087"/>
      </a:dk2>
      <a:lt2>
        <a:srgbClr val="EEECE1"/>
      </a:lt2>
      <a:accent1>
        <a:srgbClr val="002087"/>
      </a:accent1>
      <a:accent2>
        <a:srgbClr val="F49300"/>
      </a:accent2>
      <a:accent3>
        <a:srgbClr val="FAC009"/>
      </a:accent3>
      <a:accent4>
        <a:srgbClr val="DD3836"/>
      </a:accent4>
      <a:accent5>
        <a:srgbClr val="D5D5D5"/>
      </a:accent5>
      <a:accent6>
        <a:srgbClr val="B4E1F0"/>
      </a:accent6>
      <a:hlink>
        <a:srgbClr val="002087"/>
      </a:hlink>
      <a:folHlink>
        <a:srgbClr val="05353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fires_template_ppt_v1.0</Template>
  <TotalTime>556</TotalTime>
  <Words>633</Words>
  <Application>Microsoft Macintosh PowerPoint</Application>
  <PresentationFormat>On-screen Show (16:9)</PresentationFormat>
  <Paragraphs>107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MS PGothic</vt:lpstr>
      <vt:lpstr>MS PGothic</vt:lpstr>
      <vt:lpstr>Arial</vt:lpstr>
      <vt:lpstr>Avenir LT Std 55 Roman</vt:lpstr>
      <vt:lpstr>Avenir LT Std 85 Heavy</vt:lpstr>
      <vt:lpstr>Calibri</vt:lpstr>
      <vt:lpstr>Wingdings</vt:lpstr>
      <vt:lpstr>fires_template_ppt_v1.0</vt:lpstr>
      <vt:lpstr>PowerPoint Presentation</vt:lpstr>
      <vt:lpstr>Vorgehensweise (sieben Schritte)</vt:lpstr>
      <vt:lpstr>Wesentliche Charakteristika Deutschlands</vt:lpstr>
      <vt:lpstr>Deutschlands Entrepreneurial Ecosystem im internationalen Vergleich</vt:lpstr>
      <vt:lpstr>REDI Scores für 125 EU-Regionen</vt:lpstr>
      <vt:lpstr>REDI Profile für die Bundesländer</vt:lpstr>
      <vt:lpstr>Wesentliche Entrepreneurship-Engpässe in den Bundesländern auf Grundlage der REDI-Analyse</vt:lpstr>
      <vt:lpstr>Wesentliche Entrepreneurship-Engpässe in den Bundesländern auf Grundlage der REDI-Analyse</vt:lpstr>
      <vt:lpstr>Gründer nennen folgende Regulierungsbereiche als wesentliche Engpässe </vt:lpstr>
      <vt:lpstr>Stand des Entrepreneurship in Deutschland: Zusammenfassung</vt:lpstr>
      <vt:lpstr>Reformvorschläge I</vt:lpstr>
      <vt:lpstr>Reformvorschläge II </vt:lpstr>
      <vt:lpstr>PowerPoint Presentation</vt:lpstr>
    </vt:vector>
  </TitlesOfParts>
  <Company>Utrecht University</Company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SUBJECT</dc:title>
  <dc:creator>Chýlková, M.</dc:creator>
  <cp:lastModifiedBy>Mark Sanders</cp:lastModifiedBy>
  <cp:revision>36</cp:revision>
  <dcterms:created xsi:type="dcterms:W3CDTF">2015-08-07T12:55:11Z</dcterms:created>
  <dcterms:modified xsi:type="dcterms:W3CDTF">2018-04-23T19:03:39Z</dcterms:modified>
</cp:coreProperties>
</file>